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3"/>
  </p:sldMasterIdLst>
  <p:notesMasterIdLst>
    <p:notesMasterId r:id="rId5"/>
  </p:notesMasterIdLst>
  <p:handoutMasterIdLst>
    <p:handoutMasterId r:id="rId20"/>
  </p:handoutMasterIdLst>
  <p:sldIdLst>
    <p:sldId id="272" r:id="rId4"/>
    <p:sldId id="286" r:id="rId6"/>
    <p:sldId id="320" r:id="rId7"/>
    <p:sldId id="1747" r:id="rId8"/>
    <p:sldId id="1787" r:id="rId9"/>
    <p:sldId id="323" r:id="rId10"/>
    <p:sldId id="328" r:id="rId11"/>
    <p:sldId id="1799" r:id="rId12"/>
    <p:sldId id="1749" r:id="rId13"/>
    <p:sldId id="1800" r:id="rId14"/>
    <p:sldId id="1801" r:id="rId15"/>
    <p:sldId id="324" r:id="rId16"/>
    <p:sldId id="1768" r:id="rId17"/>
    <p:sldId id="325" r:id="rId18"/>
    <p:sldId id="1785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5C5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198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5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85D5D6-4E3F-411C-8722-AE8032170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85D5D6-4E3F-411C-8722-AE80321700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/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任意多边形: 形状 82"/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4" name="任意多边形: 形状 83"/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5" name="任意多边形: 形状 84"/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6" name="任意多边形: 形状 85"/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7" name="任意多边形: 形状 86"/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8" name="任意多边形: 形状 87"/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9" name="任意多边形: 形状 88"/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0" name="任意多边形: 形状 89"/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1" name="任意多边形: 形状 90"/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2" name="任意多边形: 形状 91"/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3" name="任意多边形: 形状 92"/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4" name="任意多边形: 形状 93"/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5" name="任意多边形: 形状 94"/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任意多边形: 形状 95"/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任意多边形: 形状 96"/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任意多边形: 形状 97"/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任意多边形: 形状 98"/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任意多边形: 形状 99"/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任意多边形: 形状 100"/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任意多边形: 形状 101"/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任意多边形: 形状 102"/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任意多边形: 形状 103"/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任意多边形: 形状 104"/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任意多边形: 形状 105"/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7" name="任意多边形: 形状 106"/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8" name="任意多边形: 形状 107"/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9" name="任意多边形: 形状 108"/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0" name="任意多边形: 形状 109"/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1" name="任意多边形: 形状 110"/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2" name="任意多边形: 形状 111"/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3" name="任意多边形: 形状 112"/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4" name="任意多边形: 形状 113"/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5" name="任意多边形: 形状 114"/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6" name="任意多边形: 形状 115"/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7" name="任意多边形: 形状 116"/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8" name="任意多边形: 形状 117"/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19" name="任意多边形: 形状 118"/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0" name="矩形 119"/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1" name="任意多边形: 形状 120"/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2" name="任意多边形: 形状 121"/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23" name="任意多边形: 形状 122"/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椭圆 19"/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1" name="任意多边形: 形状 20"/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" name="任意多边形: 形状 21"/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3" name="任意多边形: 形状 22"/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4" name="任意多边形: 形状 23"/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" name="任意多边形: 形状 24"/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6" name="任意多边形: 形状 25"/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" name="任意多边形: 形状 26"/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" name="任意多边形: 形状 27"/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9" name="任意多边形: 形状 28"/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0" name="任意多边形: 形状 29"/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" name="任意多边形: 形状 30"/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" name="任意多边形: 形状 31"/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" name="任意多边形: 形状 32"/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" name="任意多边形: 形状 33"/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" name="任意多边形: 形状 34"/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6" name="任意多边形: 形状 35"/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" name="任意多边形: 形状 36"/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" name="任意多边形: 形状 37"/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" name="任意多边形: 形状 38"/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" name="任意多边形: 形状 39"/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" name="任意多边形: 形状 40"/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" name="任意多边形: 形状 41"/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" name="任意多边形: 形状 42"/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" name="任意多边形: 形状 43"/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" name="任意多边形: 形状 44"/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6" name="任意多边形: 形状 45"/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7" name="任意多边形: 形状 46"/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8" name="任意多边形: 形状 47"/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9" name="任意多边形: 形状 48"/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0" name="任意多边形: 形状 49"/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1" name="任意多边形: 形状 50"/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2" name="任意多边形: 形状 51"/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3" name="任意多边形: 形状 52"/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4" name="任意多边形: 形状 53"/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5" name="任意多边形: 形状 54"/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6" name="任意多边形: 形状 55"/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7" name="任意多边形: 形状 56"/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8" name="任意多边形: 形状 57"/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59" name="任意多边形: 形状 58"/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0" name="任意多边形: 形状 59"/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1" name="任意多边形: 形状 60"/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2" name="任意多边形: 形状 61"/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3" name="矩形 62"/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4" name="任意多边形: 形状 63"/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5" name="任意多边形: 形状 64"/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6" name="矩形 65"/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7" name="任意多边形: 形状 66"/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8" name="任意多边形: 形状 67"/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69" name="任意多边形: 形状 68"/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0" name="任意多边形: 形状 69"/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1" name="任意多边形: 形状 70"/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2" name="任意多边形: 形状 71"/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3" name="任意多边形: 形状 72"/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4" name="任意多边形: 形状 73"/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5" name="任意多边形: 形状 74"/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6" name="任意多边形: 形状 75"/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7" name="任意多边形: 形状 76"/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8" name="任意多边形: 形状 77"/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79" name="椭圆 78"/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0" name="椭圆 79"/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1" name="任意多边形: 形状 80"/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82" name="任意多边形: 形状 81"/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24" name="文本框 123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  <a:endParaRPr lang="zh-CN" altLang="en-US" dirty="0"/>
          </a:p>
          <a:p>
            <a:pPr marL="0" lvl="0"/>
            <a:r>
              <a:rPr lang="zh-CN" altLang="en-US" dirty="0"/>
              <a:t>如果太长可以换行</a:t>
            </a:r>
            <a:endParaRPr lang="zh-CN" altLang="en-US" dirty="0"/>
          </a:p>
        </p:txBody>
      </p:sp>
      <p:sp>
        <p:nvSpPr>
          <p:cNvPr id="134" name="文本占位符 13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  <a:endParaRPr lang="en-US" altLang="zh-CN" dirty="0"/>
          </a:p>
        </p:txBody>
      </p:sp>
      <p:sp>
        <p:nvSpPr>
          <p:cNvPr id="125" name="矩形: 圆角 124"/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  <a:endParaRPr lang="zh-CN" altLang="en-US" dirty="0"/>
          </a:p>
        </p:txBody>
      </p:sp>
      <p:sp>
        <p:nvSpPr>
          <p:cNvPr id="126" name="矩形: 圆角 125"/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  <a:endParaRPr lang="zh-CN" altLang="en-US" dirty="0"/>
          </a:p>
        </p:txBody>
      </p:sp>
      <p:sp>
        <p:nvSpPr>
          <p:cNvPr id="127" name="文本占位符 126"/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任意多边形: 形状 11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0" name="任意多边形: 形状 11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矩形 122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任意多边形: 形状 12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矩形 12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任意多边形: 形状 12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任意多边形: 形状 13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1" name="图片占位符 120"/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8" name="文本框 34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任意多边形: 形状 352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任意多边形: 形状 353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矩形 354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任意多边形: 形状 355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任意多边形: 形状 356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矩形 357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任意多边形: 形状 358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任意多边形: 形状 359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1" name="椭圆 36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361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任意多边形: 形状 137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任意多边形: 形状 138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矩形 139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任意多边形: 形状 140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2" name="任意多边形: 形状 141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3" name="矩形 142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4" name="任意多边形: 形状 143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5" name="任意多边形: 形状 144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/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/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/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/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任意多边形: 形状 36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任意多边形: 形状 36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矩形 36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任意多边形: 形状 36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任意多边形: 形状 36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矩形 36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任意多边形: 形状 36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任意多边形: 形状 37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372"/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任意多边形: 形状 12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任意多边形: 形状 12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矩形 12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任意多边形: 形状 12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9" name="矩形 12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任意多边形: 形状 12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任意多边形: 形状 13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48" name="图片占位符 247"/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/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/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/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/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8" name="文本框 367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任意多边形: 形状 372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任意多边形: 形状 373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矩形 374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任意多边形: 形状 375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任意多边形: 形状 376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矩形 377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任意多边形: 形状 378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任意多边形: 形状 379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1" name="椭圆 380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381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任意多边形: 形状 117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任意多边形: 形状 118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矩形 12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任意多边形: 形状 122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矩形 124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任意多边形: 形状 125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任意多边形: 形状 2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任意多边形: 形状 13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任意多边形: 形状 13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矩形 13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任意多边形: 形状 13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任意多边形: 形状 13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矩形 13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任意多边形: 形状 13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任意多边形: 形状 14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4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/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任意多边形: 形状 117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9" name="任意多边形: 形状 118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矩形 12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任意多边形: 形状 122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矩形 124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任意多边形: 形状 125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任意多边形: 形状 2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9" name="文本框 12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任意多边形: 形状 13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5" name="任意多边形: 形状 13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6" name="矩形 13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7" name="任意多边形: 形状 13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8" name="任意多边形: 形状 13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9" name="矩形 13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0" name="任意多边形: 形状 13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1" name="任意多边形: 形状 14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42" name="椭圆 14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4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36"/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任意多边形: 形状 119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任意多边形: 形状 120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矩形 12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任意多边形: 形状 122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矩形 125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任意多边形: 形状 127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5" name="图片占位符 124"/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9" name="文本框 35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任意多边形: 形状 36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5" name="任意多边形: 形状 36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6" name="矩形 36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7" name="任意多边形: 形状 36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8" name="任意多边形: 形状 36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矩形 36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任意多边形: 形状 36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任意多边形: 形状 37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2" name="椭圆 37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37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任意多边形: 形状 119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任意多边形: 形状 120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矩形 12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4" name="任意多边形: 形状 23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矩形 234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任意多边形: 形状 235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任意多边形: 形状 236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/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6" name="文本框 345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任意多边形: 形状 350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任意多边形: 形状 351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矩形 352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任意多边形: 形状 353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任意多边形: 形状 354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矩形 355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任意多边形: 形状 356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任意多边形: 形状 357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9" name="椭圆 358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359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任意多边形: 形状 122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矩形 124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任意多边形: 形状 125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8" name="矩形 127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0" name="任意多边形: 形状 12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1" name="任意多边形: 形状 13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3" name="文本框 362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任意多边形: 形状 367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9" name="任意多边形: 形状 368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0" name="矩形 369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1" name="任意多边形: 形状 370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2" name="任意多边形: 形状 371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3" name="矩形 372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4" name="任意多边形: 形状 373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任意多边形: 形状 374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6" name="椭圆 37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376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sp>
        <p:nvSpPr>
          <p:cNvPr id="29" name="图片占位符 28"/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9" name="文本框 34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任意多边形: 形状 35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5" name="任意多边形: 形状 35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6" name="矩形 35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7" name="任意多边形: 形状 35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8" name="任意多边形: 形状 35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9" name="矩形 35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0" name="任意多边形: 形状 35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1" name="任意多边形: 形状 36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2" name="椭圆 36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36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21"/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22"/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23"/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/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任意多边形: 形状 146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8" name="任意多边形: 形状 147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9" name="矩形 148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0" name="任意多边形: 形状 149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任意多边形: 形状 150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2" name="矩形 151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3" name="任意多边形: 形状 152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4" name="任意多边形: 形状 153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1" name="图片占位符 30"/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/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2" name="文本框 37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任意多边形: 形状 376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任意多边形: 形状 377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矩形 378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任意多边形: 形状 379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任意多边形: 形状 380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2" name="矩形 381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3" name="任意多边形: 形状 382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4" name="任意多边形: 形状 383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5" name="椭圆 38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385"/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-1" fmla="*/ 1816108 w 1828808"/>
              <a:gd name="connsiteY0-2" fmla="*/ 0 h 6337300"/>
              <a:gd name="connsiteX1-3" fmla="*/ 8 w 1828808"/>
              <a:gd name="connsiteY1-4" fmla="*/ 3162300 h 6337300"/>
              <a:gd name="connsiteX2-5" fmla="*/ 1828808 w 1828808"/>
              <a:gd name="connsiteY2-6" fmla="*/ 6337300 h 6337300"/>
              <a:gd name="connsiteX0-7" fmla="*/ 1816108 w 1828808"/>
              <a:gd name="connsiteY0-8" fmla="*/ 0 h 6337300"/>
              <a:gd name="connsiteX1-9" fmla="*/ 8 w 1828808"/>
              <a:gd name="connsiteY1-10" fmla="*/ 3162300 h 6337300"/>
              <a:gd name="connsiteX2-11" fmla="*/ 1828808 w 1828808"/>
              <a:gd name="connsiteY2-12" fmla="*/ 6337300 h 6337300"/>
              <a:gd name="connsiteX0-13" fmla="*/ 1816107 w 1828807"/>
              <a:gd name="connsiteY0-14" fmla="*/ 0 h 6337300"/>
              <a:gd name="connsiteX1-15" fmla="*/ 7 w 1828807"/>
              <a:gd name="connsiteY1-16" fmla="*/ 3162300 h 6337300"/>
              <a:gd name="connsiteX2-17" fmla="*/ 1828807 w 1828807"/>
              <a:gd name="connsiteY2-18" fmla="*/ 6337300 h 6337300"/>
              <a:gd name="connsiteX0-19" fmla="*/ 1816107 w 1828807"/>
              <a:gd name="connsiteY0-20" fmla="*/ 0 h 6337300"/>
              <a:gd name="connsiteX1-21" fmla="*/ 7 w 1828807"/>
              <a:gd name="connsiteY1-22" fmla="*/ 3162300 h 6337300"/>
              <a:gd name="connsiteX2-23" fmla="*/ 1828807 w 1828807"/>
              <a:gd name="connsiteY2-24" fmla="*/ 6337300 h 6337300"/>
              <a:gd name="connsiteX0-25" fmla="*/ 1816107 w 1828807"/>
              <a:gd name="connsiteY0-26" fmla="*/ 0 h 6337300"/>
              <a:gd name="connsiteX1-27" fmla="*/ 7 w 1828807"/>
              <a:gd name="connsiteY1-28" fmla="*/ 3162300 h 6337300"/>
              <a:gd name="connsiteX2-29" fmla="*/ 1828807 w 1828807"/>
              <a:gd name="connsiteY2-30" fmla="*/ 6337300 h 6337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/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/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任意多边形: 形状 23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5" name="任意多边形: 形状 23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6" name="矩形 23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7" name="任意多边形: 形状 23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8" name="任意多边形: 形状 23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9" name="矩形 23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0" name="任意多边形: 形状 23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1" name="任意多边形: 形状 24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68" name="文本框 367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69" name="文本框 368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任意多边形: 形状 37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5" name="任意多边形: 形状 37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6" name="矩形 37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7" name="任意多边形: 形状 37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8" name="任意多边形: 形状 37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79" name="矩形 37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0" name="任意多边形: 形状 37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1" name="任意多边形: 形状 38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82" name="椭圆 381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382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任意多边形: 形状 4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任意多边形: 形状 5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矩形 6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: 形状 8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矩形 9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27" name="图片占位符 126"/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任意多边形: 形状 346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任意多边形: 形状 347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矩形 348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任意多边形: 形状 349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任意多边形: 形状 350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矩形 351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任意多边形: 形状 352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任意多边形: 形状 353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355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/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任意多边形: 形状 4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任意多边形: 形状 5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矩形 6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任意多边形: 形状 8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矩形 9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任意多边形: 形状 11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2" name="文本框 341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任意多边形: 形状 346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任意多边形: 形状 347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矩形 348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任意多边形: 形状 349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任意多边形: 形状 350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矩形 351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任意多边形: 形状 352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4" name="任意多边形: 形状 353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5" name="椭圆 354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355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任意多边形: 形状 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: 形状 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矩形 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任意多边形: 形状 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矩形 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任意多边形: 形状 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4" name="图片 123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/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1" name="文本框 340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任意多边形: 形状 345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7" name="任意多边形: 形状 346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8" name="矩形 347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9" name="任意多边形: 形状 348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0" name="任意多边形: 形状 349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1" name="矩形 350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2" name="任意多边形: 形状 351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3" name="任意多边形: 形状 352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54" name="椭圆 353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354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任意多边形: 形状 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" name="任意多边形: 形状 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6" name="矩形 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7" name="任意多边形: 形状 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8" name="任意多边形: 形状 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9" name="矩形 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0" name="任意多边形: 形状 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任意多边形: 形状 17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9" name="任意多边形: 形状 18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0" name="矩形 19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1" name="任意多边形: 形状 20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2" name="任意多边形: 形状 21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3" name="矩形 22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4" name="任意多边形: 形状 23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5" name="任意多边形: 形状 24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26" name="椭圆 2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任意多边形: 形状 2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矩形 30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任意多边形: 形状 31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: 形状 32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任意多边形: 形状 34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2" name="组合 1"/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/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/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/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/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/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任意多边形: 形状 9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1" name="任意多边形: 形状 10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" name="矩形 1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3" name="任意多边形: 形状 12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4" name="任意多边形: 形状 1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" name="矩形 14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6" name="任意多边形: 形状 15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7" name="任意多边形: 形状 16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18" name="矩形 17"/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>
            <a:fillRect/>
          </a:stretch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19"/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/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/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文本占位符 55"/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9" name="组合 38"/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任意多边形: 形状 41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3" name="任意多边形: 形状 42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6" name="矩形 4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7" name="任意多边形: 形状 4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48" name="任意多边形: 形状 4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0" name="矩形 49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1" name="任意多边形: 形状 50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52" name="任意多边形: 形状 51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/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任意多边形: 形状 2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矩形 30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任意多边形: 形状 31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: 形状 32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任意多边形: 形状 34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任意多边形: 形状 2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矩形 30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任意多边形: 形状 31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: 形状 32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任意多边形: 形状 34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/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任意多边形: 形状 2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矩形 30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任意多边形: 形状 31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: 形状 32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任意多边形: 形状 34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任意多边形: 形状 28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0" name="任意多边形: 形状 29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1" name="矩形 30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2" name="任意多边形: 形状 31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3" name="任意多边形: 形状 32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矩形 33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任意多边形: 形状 34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任意多边形: 形状 35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7" name="文本框 36"/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  <a:endParaRPr lang="en-US" altLang="zh-CN" dirty="0"/>
          </a:p>
        </p:txBody>
      </p:sp>
      <p:sp>
        <p:nvSpPr>
          <p:cNvPr id="118" name="文本框 117"/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/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任意多边形: 形状 119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1" name="任意多边形: 形状 120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2" name="矩形 121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3" name="任意多边形: 形状 122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4" name="任意多边形: 形状 123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5" name="矩形 124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6" name="任意多边形: 形状 125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27" name="任意多边形: 形状 126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/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/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0" name="文本框 119"/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/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  <a:endParaRPr lang="zh-CN" altLang="en-US" dirty="0"/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/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任意多边形: 形状 275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7" name="任意多边形: 形状 276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8" name="矩形 277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9" name="任意多边形: 形状 278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0" name="任意多边形: 形状 279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1" name="矩形 280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2" name="任意多边形: 形状 281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83" name="任意多边形: 形状 282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0.jpe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8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microsoft.com/office/2007/relationships/hdphoto" Target="../media/image26.wdp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占位符 17"/>
          <p:cNvPicPr>
            <a:picLocks noGrp="1" noChangeAspect="1"/>
          </p:cNvPicPr>
          <p:nvPr>
            <p:ph type="pic" sz="quarter" idx="10"/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2" b="2632"/>
          <a:stretch>
            <a:fillRect/>
          </a:stretch>
        </p:blipFill>
        <p:spPr/>
      </p:pic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142240" y="1902204"/>
            <a:ext cx="6297824" cy="1309370"/>
          </a:xfrm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/>
              <a:t>基于YOLO和DeepSort的人体识别与跟踪</a:t>
            </a:r>
            <a:endParaRPr lang="zh-CN" altLang="en-US" sz="4400" dirty="0"/>
          </a:p>
        </p:txBody>
      </p:sp>
      <p:sp>
        <p:nvSpPr>
          <p:cNvPr id="10" name="任意多边形: 形状 9"/>
          <p:cNvSpPr/>
          <p:nvPr/>
        </p:nvSpPr>
        <p:spPr>
          <a:xfrm>
            <a:off x="6510646" y="27038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-1" fmla="*/ 1816108 w 1828808"/>
              <a:gd name="connsiteY0-2" fmla="*/ 0 h 6337300"/>
              <a:gd name="connsiteX1-3" fmla="*/ 8 w 1828808"/>
              <a:gd name="connsiteY1-4" fmla="*/ 3162300 h 6337300"/>
              <a:gd name="connsiteX2-5" fmla="*/ 1828808 w 1828808"/>
              <a:gd name="connsiteY2-6" fmla="*/ 6337300 h 6337300"/>
              <a:gd name="connsiteX0-7" fmla="*/ 1816108 w 1828808"/>
              <a:gd name="connsiteY0-8" fmla="*/ 0 h 6337300"/>
              <a:gd name="connsiteX1-9" fmla="*/ 8 w 1828808"/>
              <a:gd name="connsiteY1-10" fmla="*/ 3162300 h 6337300"/>
              <a:gd name="connsiteX2-11" fmla="*/ 1828808 w 1828808"/>
              <a:gd name="connsiteY2-12" fmla="*/ 6337300 h 6337300"/>
              <a:gd name="connsiteX0-13" fmla="*/ 1816107 w 1828807"/>
              <a:gd name="connsiteY0-14" fmla="*/ 0 h 6337300"/>
              <a:gd name="connsiteX1-15" fmla="*/ 7 w 1828807"/>
              <a:gd name="connsiteY1-16" fmla="*/ 3162300 h 6337300"/>
              <a:gd name="connsiteX2-17" fmla="*/ 1828807 w 1828807"/>
              <a:gd name="connsiteY2-18" fmla="*/ 6337300 h 6337300"/>
              <a:gd name="connsiteX0-19" fmla="*/ 1816107 w 1828807"/>
              <a:gd name="connsiteY0-20" fmla="*/ 0 h 6337300"/>
              <a:gd name="connsiteX1-21" fmla="*/ 7 w 1828807"/>
              <a:gd name="connsiteY1-22" fmla="*/ 3162300 h 6337300"/>
              <a:gd name="connsiteX2-23" fmla="*/ 1828807 w 1828807"/>
              <a:gd name="connsiteY2-24" fmla="*/ 6337300 h 6337300"/>
              <a:gd name="connsiteX0-25" fmla="*/ 1816107 w 1828807"/>
              <a:gd name="connsiteY0-26" fmla="*/ 0 h 6337300"/>
              <a:gd name="connsiteX1-27" fmla="*/ 7 w 1828807"/>
              <a:gd name="connsiteY1-28" fmla="*/ 3162300 h 6337300"/>
              <a:gd name="connsiteX2-29" fmla="*/ 1828807 w 1828807"/>
              <a:gd name="connsiteY2-30" fmla="*/ 6337300 h 63373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96670" y="4573905"/>
            <a:ext cx="50850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/>
              <a:t>成员：毛亦康、方子晟、吴炳燚</a:t>
            </a:r>
            <a:endParaRPr lang="zh-CN" altLang="en-US" sz="2000" dirty="0"/>
          </a:p>
          <a:p>
            <a:pPr algn="l"/>
            <a:r>
              <a:rPr lang="zh-CN" altLang="en-US" sz="2000" dirty="0"/>
              <a:t>答辩人：毛亦康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1758950" y="356806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dirty="0" smtClean="0">
                <a:latin typeface="+mn-ea"/>
              </a:rPr>
              <a:t>电气与电子工程学院</a:t>
            </a:r>
            <a:endParaRPr lang="zh-CN" altLang="en-US" sz="24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项目实现</a:t>
            </a:r>
            <a:endParaRPr lang="zh-CN" altLang="en-US" dirty="0"/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132840" y="996950"/>
            <a:ext cx="84048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2.</a:t>
            </a:r>
            <a:r>
              <a:rPr lang="zh-CN" altLang="en-US" sz="2000" dirty="0" smtClean="0">
                <a:latin typeface="+mn-ea"/>
                <a:sym typeface="+mn-ea"/>
              </a:rPr>
              <a:t>然后我们再查找资料来进行跟踪和取消跟踪，GUI界面我们采用的是Tkinter窗口进行显示，创建一个Tkinter按钮用于取消跟踪，定义了`is_target_out_of_frame`函数来判断被跟踪目标是否已离开画面，定义了`cancel_tracking`函数来自动取消目标跟踪，最后在主循环中加入条件判断就完成了几项功能的有机结合，虽然同样出现了很多报错，但我们都不断地克服并且最终成功运行。</a:t>
            </a:r>
            <a:endParaRPr lang="zh-CN" altLang="en-US" sz="2000" dirty="0" smtClean="0">
              <a:latin typeface="+mn-ea"/>
              <a:sym typeface="+mn-ea"/>
            </a:endParaRPr>
          </a:p>
        </p:txBody>
      </p:sp>
      <p:pic>
        <p:nvPicPr>
          <p:cNvPr id="5" name="图片 4" descr="{{SVLJY58N]SJ(5%I@51~O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840" y="3270250"/>
            <a:ext cx="8886825" cy="19716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项目实现</a:t>
            </a:r>
            <a:endParaRPr lang="zh-CN" altLang="en-US" dirty="0"/>
          </a:p>
        </p:txBody>
      </p:sp>
      <p:pic>
        <p:nvPicPr>
          <p:cNvPr id="8" name="图片 7" descr="640DACH0NPM2$%TW{FRSSZ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9520" y="990600"/>
            <a:ext cx="6029325" cy="2066925"/>
          </a:xfrm>
          <a:prstGeom prst="rect">
            <a:avLst/>
          </a:prstGeom>
        </p:spPr>
      </p:pic>
      <p:pic>
        <p:nvPicPr>
          <p:cNvPr id="10" name="图片 9" descr="KO9C[POTQAS)J0%48@Z7B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520" y="3128645"/>
            <a:ext cx="6248400" cy="1666875"/>
          </a:xfrm>
          <a:prstGeom prst="rect">
            <a:avLst/>
          </a:prstGeom>
        </p:spPr>
      </p:pic>
      <p:pic>
        <p:nvPicPr>
          <p:cNvPr id="3" name="图片 2" descr="2SVQV2$[6{ASF%PS@AXTI{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520" y="4866640"/>
            <a:ext cx="9029700" cy="7334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占位符 30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8" r="22678"/>
          <a:stretch>
            <a:fillRect/>
          </a:stretch>
        </p:blipFill>
        <p:spPr/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03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2"/>
          </p:nvPr>
        </p:nvSpPr>
        <p:spPr>
          <a:xfrm>
            <a:off x="586105" y="2284730"/>
            <a:ext cx="4284980" cy="922020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困难及</a:t>
            </a:r>
            <a:r>
              <a:rPr lang="zh-CN" altLang="en-US" dirty="0"/>
              <a:t>演示</a:t>
            </a:r>
            <a:endParaRPr lang="zh-CN" altLang="en-US" dirty="0"/>
          </a:p>
        </p:txBody>
      </p:sp>
      <p:sp>
        <p:nvSpPr>
          <p:cNvPr id="12" name="弧形 11"/>
          <p:cNvSpPr/>
          <p:nvPr/>
        </p:nvSpPr>
        <p:spPr>
          <a:xfrm flipV="1">
            <a:off x="5384800" y="-6885502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lvl="0" algn="ctr"/>
            <a:r>
              <a:rPr lang="en-US" altLang="zh-CN" dirty="0">
                <a:solidFill>
                  <a:schemeClr val="lt1"/>
                </a:solidFill>
              </a:rPr>
              <a:t>`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743857" y="1028700"/>
            <a:ext cx="10704286" cy="4992090"/>
          </a:xfrm>
          <a:prstGeom prst="roundRect">
            <a:avLst>
              <a:gd name="adj" fmla="val 4159"/>
            </a:avLst>
          </a:prstGeom>
          <a:solidFill>
            <a:schemeClr val="bg1">
              <a:alpha val="80000"/>
            </a:schemeClr>
          </a:solidFill>
          <a:ln w="95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8845" y="258445"/>
            <a:ext cx="2092960" cy="4781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项目</a:t>
            </a:r>
            <a:r>
              <a:rPr lang="zh-CN" altLang="en-US" dirty="0"/>
              <a:t>困难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114425" y="1303020"/>
            <a:ext cx="96970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latin typeface="+mn-ea"/>
              </a:rPr>
              <a:t>困难</a:t>
            </a:r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：环境配置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该项目的环境配置就包括</a:t>
            </a:r>
            <a:r>
              <a:rPr lang="en-US" altLang="zh-CN" sz="2000" dirty="0" smtClean="0">
                <a:latin typeface="+mn-ea"/>
              </a:rPr>
              <a:t>yolo</a:t>
            </a:r>
            <a:r>
              <a:rPr lang="zh-CN" altLang="en-US" sz="2000" dirty="0" smtClean="0">
                <a:latin typeface="+mn-ea"/>
              </a:rPr>
              <a:t>模型配置和权重文件、类别名称列表，以及导入必需的库和模块。我们在刚开始尝试了很多参考代码，并下载了很多库函数，产生了很多报错，其中一个原因就是某些库函数不兼容或者版本要求不一致。后来我们选择了</a:t>
            </a:r>
            <a:r>
              <a:rPr lang="en-US" altLang="zh-CN" sz="2000" dirty="0" smtClean="0">
                <a:latin typeface="+mn-ea"/>
              </a:rPr>
              <a:t>acaconda</a:t>
            </a:r>
            <a:r>
              <a:rPr lang="zh-CN" altLang="en-US" sz="2000" dirty="0" smtClean="0">
                <a:latin typeface="+mn-ea"/>
              </a:rPr>
              <a:t>对每个例子新建对应的环境，</a:t>
            </a:r>
            <a:r>
              <a:rPr lang="zh-CN" altLang="en-US" sz="2000" dirty="0" smtClean="0">
                <a:latin typeface="+mn-ea"/>
              </a:rPr>
              <a:t>便解决了问题。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4425" y="2942590"/>
            <a:ext cx="961517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latin typeface="+mn-ea"/>
              </a:rPr>
              <a:t>困难</a:t>
            </a:r>
            <a:r>
              <a:rPr lang="en-US" altLang="zh-CN" sz="2000" dirty="0" smtClean="0">
                <a:latin typeface="+mn-ea"/>
              </a:rPr>
              <a:t>2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en-US" sz="2000" dirty="0" smtClean="0">
                <a:latin typeface="+mn-ea"/>
              </a:rPr>
              <a:t>功能结合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要实现在识别跟踪人的基础上增加选择跟踪以及取消跟踪的功能，我们首先是定义了几个对应的函数，然后在探测的主循环中通过条件判断来加入这些功能。不过这个过程并不顺利，我们在加入的过程也遇到了一些问题：比如当一个选中的目标离开画面后，探测就会直接停止，而不会自动取消探测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IndexError: list index out of range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</p:txBody>
      </p:sp>
      <p:pic>
        <p:nvPicPr>
          <p:cNvPr id="4" name="图片 3" descr="_E6F~9CK[OB9%@8UD34J)8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45" y="5322570"/>
            <a:ext cx="8216900" cy="476885"/>
          </a:xfrm>
          <a:prstGeom prst="rect">
            <a:avLst/>
          </a:prstGeom>
        </p:spPr>
      </p:pic>
      <p:pic>
        <p:nvPicPr>
          <p:cNvPr id="6" name="图片 5" descr="Y@XZR`V7H_04N_LMF01PZL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45" y="4846955"/>
            <a:ext cx="5240020" cy="475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占位符 34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04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12" name="弧形 11"/>
          <p:cNvSpPr/>
          <p:nvPr/>
        </p:nvSpPr>
        <p:spPr>
          <a:xfrm flipH="1" flipV="1">
            <a:off x="-6865019" y="-6845853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lvl="0" algn="ctr"/>
            <a:r>
              <a:rPr lang="en-US" altLang="zh-CN" dirty="0">
                <a:solidFill>
                  <a:schemeClr val="lt1"/>
                </a:solidFill>
              </a:rPr>
              <a:t>`</a:t>
            </a:r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6784975" y="2284730"/>
            <a:ext cx="4241165" cy="922020"/>
          </a:xfrm>
        </p:spPr>
        <p:txBody>
          <a:bodyPr wrap="square"/>
          <a:lstStyle/>
          <a:p>
            <a:r>
              <a:rPr lang="zh-CN" altLang="en-US" dirty="0"/>
              <a:t>分工与</a:t>
            </a:r>
            <a:r>
              <a:rPr lang="zh-CN" altLang="en-US" dirty="0"/>
              <a:t>收获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918845" y="258445"/>
            <a:ext cx="2842895" cy="47815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zh-CN" altLang="en-US" sz="2800" b="1" kern="1200" dirty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dirty="0"/>
              <a:t>小组分工与</a:t>
            </a:r>
            <a:r>
              <a:rPr dirty="0"/>
              <a:t>收获</a:t>
            </a:r>
            <a:endParaRPr dirty="0"/>
          </a:p>
        </p:txBody>
      </p:sp>
      <p:sp>
        <p:nvSpPr>
          <p:cNvPr id="2" name="文本框 1"/>
          <p:cNvSpPr txBox="1"/>
          <p:nvPr/>
        </p:nvSpPr>
        <p:spPr>
          <a:xfrm>
            <a:off x="918845" y="1058545"/>
            <a:ext cx="9974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 dirty="0" smtClean="0">
                <a:latin typeface="+mn-ea"/>
              </a:rPr>
              <a:t>毛亦康：根据项目功能进行分工，根据任务构建具体框架，答辩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方子晟：对代码进行改进，编写项目相关说明与报告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吴炳燚：改进代码，</a:t>
            </a:r>
            <a:r>
              <a:rPr lang="zh-CN" altLang="en-US" sz="2000" dirty="0" smtClean="0">
                <a:latin typeface="+mn-ea"/>
                <a:sym typeface="+mn-ea"/>
              </a:rPr>
              <a:t>搜集资料，</a:t>
            </a:r>
            <a:r>
              <a:rPr lang="zh-CN" altLang="en-US" sz="2000" dirty="0" smtClean="0">
                <a:latin typeface="+mn-ea"/>
              </a:rPr>
              <a:t>进行ppt的制作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8845" y="3074670"/>
            <a:ext cx="9317355" cy="2874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000" dirty="0" smtClean="0">
                <a:latin typeface="+mn-ea"/>
              </a:rPr>
              <a:t>收获：通过对大作业的分工合作，我们对</a:t>
            </a:r>
            <a:r>
              <a:rPr lang="zh-CN" altLang="en-US" sz="2000" dirty="0">
                <a:sym typeface="+mn-ea"/>
              </a:rPr>
              <a:t>基于YOLO和DeepSort的人体识别与跟踪这方面有了更深入的了解，对这方面有了一些比较专业的知识储备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zh-CN" altLang="en-US" sz="2000" dirty="0" smtClean="0">
                <a:latin typeface="+mn-ea"/>
              </a:rPr>
              <a:t>也让我们学会了更加熟练去运用</a:t>
            </a:r>
            <a:r>
              <a:rPr lang="en-US" altLang="zh-CN" sz="2000" dirty="0" smtClean="0">
                <a:latin typeface="+mn-ea"/>
              </a:rPr>
              <a:t>python</a:t>
            </a:r>
            <a:r>
              <a:rPr lang="zh-CN" altLang="en-US" sz="2000" dirty="0" smtClean="0">
                <a:latin typeface="+mn-ea"/>
              </a:rPr>
              <a:t>以及使用github等</a:t>
            </a:r>
            <a:r>
              <a:rPr lang="zh-CN" altLang="en-US" sz="2000" dirty="0" smtClean="0">
                <a:latin typeface="+mn-ea"/>
              </a:rPr>
              <a:t>各种网站去寻找资源。在完成大作业的过程中遇到了很多问题，但是我们通过在网上搜索相关资料从而解决了它，锻炼了我们遇到困难寻找解决办法的能力。</a:t>
            </a:r>
            <a:endParaRPr lang="zh-CN" altLang="en-US" sz="2000" dirty="0" smtClean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2" b="2632"/>
          <a:stretch>
            <a:fillRect/>
          </a:stretch>
        </p:blipFill>
        <p:spPr/>
      </p:pic>
      <p:sp>
        <p:nvSpPr>
          <p:cNvPr id="60" name="文本占位符 59"/>
          <p:cNvSpPr>
            <a:spLocks noGrp="1"/>
          </p:cNvSpPr>
          <p:nvPr>
            <p:ph type="body" sz="quarter" idx="16"/>
          </p:nvPr>
        </p:nvSpPr>
        <p:spPr>
          <a:xfrm>
            <a:off x="6772400" y="883746"/>
            <a:ext cx="2248833" cy="478155"/>
          </a:xfrm>
        </p:spPr>
        <p:txBody>
          <a:bodyPr>
            <a:spAutoFit/>
          </a:bodyPr>
          <a:lstStyle/>
          <a:p>
            <a:r>
              <a:rPr lang="zh-CN" altLang="en-US" dirty="0"/>
              <a:t>项目意义</a:t>
            </a:r>
            <a:endParaRPr lang="zh-CN" altLang="en-US" dirty="0"/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17"/>
          </p:nvPr>
        </p:nvSpPr>
        <p:spPr>
          <a:xfrm>
            <a:off x="7523080" y="2446940"/>
            <a:ext cx="2403240" cy="478155"/>
          </a:xfrm>
        </p:spPr>
        <p:txBody>
          <a:bodyPr>
            <a:spAutoFit/>
          </a:bodyPr>
          <a:lstStyle/>
          <a:p>
            <a:r>
              <a:rPr lang="zh-CN" altLang="en-US" dirty="0"/>
              <a:t>设计与</a:t>
            </a:r>
            <a:r>
              <a:rPr lang="zh-CN" altLang="en-US" dirty="0"/>
              <a:t>实现</a:t>
            </a:r>
            <a:endParaRPr lang="zh-CN" altLang="en-US" dirty="0"/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8"/>
          </p:nvPr>
        </p:nvSpPr>
        <p:spPr>
          <a:xfrm>
            <a:off x="7523080" y="4054772"/>
            <a:ext cx="2328753" cy="478155"/>
          </a:xfrm>
        </p:spPr>
        <p:txBody>
          <a:bodyPr>
            <a:spAutoFit/>
          </a:bodyPr>
          <a:lstStyle/>
          <a:p>
            <a:r>
              <a:rPr lang="zh-CN" altLang="en-US" dirty="0"/>
              <a:t>难点</a:t>
            </a:r>
            <a:r>
              <a:rPr lang="zh-CN" altLang="en-US" dirty="0"/>
              <a:t>及演示</a:t>
            </a:r>
            <a:endParaRPr lang="zh-CN" altLang="en-US" dirty="0"/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6764993" y="5626018"/>
            <a:ext cx="2328753" cy="478155"/>
          </a:xfrm>
        </p:spPr>
        <p:txBody>
          <a:bodyPr>
            <a:spAutoFit/>
          </a:bodyPr>
          <a:lstStyle/>
          <a:p>
            <a:r>
              <a:rPr lang="zh-CN" altLang="en-US" dirty="0"/>
              <a:t>分工</a:t>
            </a:r>
            <a:r>
              <a:rPr lang="zh-CN" altLang="en-US" dirty="0"/>
              <a:t>与收获</a:t>
            </a:r>
            <a:endParaRPr lang="zh-CN" altLang="en-US" dirty="0"/>
          </a:p>
        </p:txBody>
      </p:sp>
      <p:sp>
        <p:nvSpPr>
          <p:cNvPr id="75" name="文本框 74"/>
          <p:cNvSpPr txBox="1"/>
          <p:nvPr/>
        </p:nvSpPr>
        <p:spPr>
          <a:xfrm>
            <a:off x="565600" y="2921169"/>
            <a:ext cx="3981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</a:rPr>
              <a:t>CONTENTS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图片占位符 160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5656409" y="322405"/>
            <a:ext cx="6540686" cy="6540688"/>
          </a:xfrm>
        </p:spPr>
      </p:pic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/>
        <p:txBody>
          <a:bodyPr>
            <a:sp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01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1296778" y="2278356"/>
            <a:ext cx="3574579" cy="922020"/>
          </a:xfrm>
        </p:spPr>
        <p:txBody>
          <a:bodyPr>
            <a:spAutoFit/>
          </a:bodyPr>
          <a:lstStyle/>
          <a:p>
            <a:r>
              <a:rPr lang="zh-CN" altLang="en-US" dirty="0"/>
              <a:t>项目意义</a:t>
            </a:r>
            <a:endParaRPr lang="zh-CN" altLang="en-US" dirty="0"/>
          </a:p>
        </p:txBody>
      </p:sp>
      <p:grpSp>
        <p:nvGrpSpPr>
          <p:cNvPr id="133" name="组合 132"/>
          <p:cNvGrpSpPr/>
          <p:nvPr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任意多边形: 形状 133"/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35" name="任意多边形: 形状 134"/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36" name="矩形 135"/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37" name="任意多边形: 形状 136"/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38" name="任意多边形: 形状 137"/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39" name="矩形 138"/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40" name="任意多边形: 形状 139"/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  <p:sp>
          <p:nvSpPr>
            <p:cNvPr id="141" name="任意多边形: 形状 140"/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pAutoFit/>
            </a:bodyPr>
            <a:lstStyle/>
            <a:p>
              <a:pPr algn="ctr"/>
            </a:p>
          </p:txBody>
        </p:sp>
      </p:grpSp>
      <p:sp>
        <p:nvSpPr>
          <p:cNvPr id="149" name="弧形 148"/>
          <p:cNvSpPr/>
          <p:nvPr/>
        </p:nvSpPr>
        <p:spPr>
          <a:xfrm>
            <a:off x="5334000" y="0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lvl="0" algn="ctr"/>
            <a:r>
              <a:rPr lang="en-US" altLang="zh-CN" dirty="0">
                <a:solidFill>
                  <a:schemeClr val="lt1"/>
                </a:solidFill>
              </a:rPr>
              <a:t>`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项目意义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04265" y="983615"/>
            <a:ext cx="9550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+mn-ea"/>
                <a:sym typeface="+mn-ea"/>
              </a:rPr>
              <a:t>基于YOLO和DeepSort的人体识别与跟踪</a:t>
            </a:r>
            <a:r>
              <a:rPr lang="zh-CN" altLang="en-US" sz="2000" dirty="0" smtClean="0">
                <a:latin typeface="+mn-ea"/>
              </a:rPr>
              <a:t>这个项目具有很多现实意义，可以应用于我们生活的很多方面：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265" y="1822450"/>
            <a:ext cx="6387465" cy="1363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dirty="0" smtClean="0">
                <a:latin typeface="+mn-ea"/>
              </a:rPr>
              <a:t>1</a:t>
            </a:r>
            <a:r>
              <a:rPr lang="zh-CN" altLang="en-US" sz="2000" dirty="0" smtClean="0">
                <a:latin typeface="+mn-ea"/>
              </a:rPr>
              <a:t>、安全和监控：这种技术可用于视频监控系统，有助于提高公共场所、交通枢纽和建筑物的安全性。它可以检测和跟踪潜在的危险行为或可疑活动，如盗窃、暴力行为或入侵。</a:t>
            </a:r>
            <a:endParaRPr lang="zh-CN" altLang="en-US" sz="2000" dirty="0" smtClean="0">
              <a:latin typeface="+mn-ea"/>
            </a:endParaRPr>
          </a:p>
          <a:p>
            <a:endParaRPr lang="zh-CN" altLang="en-US" sz="2000" dirty="0" smtClean="0">
              <a:latin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571105" y="1690370"/>
            <a:ext cx="3083560" cy="1738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1104265" y="3185795"/>
            <a:ext cx="620966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 smtClean="0">
                <a:latin typeface="+mn-ea"/>
                <a:sym typeface="+mn-ea"/>
              </a:rPr>
              <a:t>2</a:t>
            </a:r>
            <a:r>
              <a:rPr lang="zh-CN" altLang="en-US" sz="2000" dirty="0" smtClean="0">
                <a:latin typeface="+mn-ea"/>
                <a:sym typeface="+mn-ea"/>
              </a:rPr>
              <a:t>、智能交通管理：在交通管理领域，人体识别和跟踪可用于交通监控、交通流量分析和交通违规检测。这有助于提高交通安全性和交通流畅度。</a:t>
            </a:r>
            <a:endParaRPr lang="zh-CN" altLang="en-US" sz="2000" dirty="0" smtClean="0">
              <a:latin typeface="+mn-ea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7571105" y="3771900"/>
            <a:ext cx="3083560" cy="2174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104900" y="4286250"/>
            <a:ext cx="620903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3</a:t>
            </a:r>
            <a:r>
              <a:rPr lang="zh-CN" altLang="en-US" sz="2000" dirty="0" smtClean="0">
                <a:latin typeface="+mn-ea"/>
                <a:sym typeface="+mn-ea"/>
              </a:rPr>
              <a:t>、自动驾驶和机器人导航：在自动驾驶汽车和自主机器人领域，人体识别和跟踪是重要的能力之一。它可以用于检测行人、自行车手和其他道路用户，以确保安全的交通互动。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项目意义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104265" y="983615"/>
            <a:ext cx="95504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 smtClean="0">
                <a:latin typeface="+mn-ea"/>
                <a:sym typeface="+mn-ea"/>
              </a:rPr>
              <a:t>基于YOLO和DeepSort的人体识别与跟踪</a:t>
            </a:r>
            <a:r>
              <a:rPr lang="zh-CN" altLang="en-US" sz="2000" dirty="0" smtClean="0">
                <a:latin typeface="+mn-ea"/>
              </a:rPr>
              <a:t>这个项目具有很多现实意义，可以应用于我们生活的很多方面：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265" y="1822450"/>
            <a:ext cx="5690870" cy="10991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、搜索与救援：在搜索与救援任务中，这种技术可以帮助找到失踪或受困的人员，提高救援行动的效率。</a:t>
            </a:r>
            <a:endParaRPr lang="zh-CN" altLang="en-US" sz="2000" dirty="0" smtClean="0">
              <a:latin typeface="+mn-ea"/>
            </a:endParaRPr>
          </a:p>
        </p:txBody>
      </p:sp>
      <p:pic>
        <p:nvPicPr>
          <p:cNvPr id="2" name="图片 1" descr="179401908-bb40a5aa-1209-4efd-924a-641300bb45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7835" y="1797050"/>
            <a:ext cx="4067175" cy="228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04265" y="2943225"/>
            <a:ext cx="53086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5</a:t>
            </a:r>
            <a:r>
              <a:rPr lang="zh-CN" altLang="en-US" sz="2000" dirty="0" smtClean="0">
                <a:latin typeface="+mn-ea"/>
                <a:sym typeface="+mn-ea"/>
              </a:rPr>
              <a:t>、体育和娱乐：在体育比赛和娱乐活动中，人体识别和跟踪可以用于改进运动员的训练、分析比赛情况。</a:t>
            </a:r>
            <a:endParaRPr lang="zh-CN" altLang="en-US" sz="2000" dirty="0" smtClean="0">
              <a:latin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4265" y="4108450"/>
            <a:ext cx="53092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  <a:sym typeface="+mn-ea"/>
              </a:rPr>
              <a:t>6</a:t>
            </a:r>
            <a:r>
              <a:rPr lang="zh-CN" altLang="en-US" sz="2000" dirty="0" smtClean="0">
                <a:latin typeface="+mn-ea"/>
                <a:sym typeface="+mn-ea"/>
              </a:rPr>
              <a:t>、人工智能研究：这种项目可以用作人工智能领域的研究和开发基础。它涉及计算机视觉、目标检测、目标跟踪和深度学习等多个领域，为AI研究和发展提供了有用的案例。</a:t>
            </a:r>
            <a:endParaRPr lang="zh-CN" altLang="en-US" sz="2000" dirty="0" smtClean="0">
              <a:latin typeface="+mn-ea"/>
            </a:endParaRPr>
          </a:p>
          <a:p>
            <a:pPr algn="l"/>
            <a:endParaRPr lang="zh-CN" altLang="en-US" sz="20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4"/>
          </p:nvPr>
        </p:nvPicPr>
        <p:blipFill>
          <a:blip r:embed="rId1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" b="306"/>
          <a:stretch>
            <a:fillRect/>
          </a:stretch>
        </p:blipFill>
        <p:spPr>
          <a:noFill/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noFill/>
        </p:spPr>
        <p:txBody>
          <a:bodyPr wrap="none" lIns="0" rIns="0" rtlCol="0">
            <a:spAutoFit/>
          </a:bodyPr>
          <a:lstStyle/>
          <a:p>
            <a:r>
              <a:rPr lang="en-US" altLang="zh-CN" dirty="0">
                <a:solidFill>
                  <a:schemeClr val="bg1">
                    <a:alpha val="84000"/>
                  </a:schemeClr>
                </a:solidFill>
              </a:rPr>
              <a:t>02</a:t>
            </a:r>
            <a:endParaRPr lang="zh-CN" altLang="en-US" dirty="0">
              <a:solidFill>
                <a:schemeClr val="bg1">
                  <a:alpha val="84000"/>
                </a:schemeClr>
              </a:solidFill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2"/>
          </p:nvPr>
        </p:nvSpPr>
        <p:spPr>
          <a:xfrm>
            <a:off x="6619240" y="2284730"/>
            <a:ext cx="4152900" cy="922020"/>
          </a:xfrm>
        </p:spPr>
        <p:txBody>
          <a:bodyPr wrap="square">
            <a:spAutoFit/>
          </a:bodyPr>
          <a:lstStyle/>
          <a:p>
            <a:r>
              <a:rPr lang="zh-CN" altLang="en-US" dirty="0"/>
              <a:t>设计与实现</a:t>
            </a:r>
            <a:endParaRPr lang="zh-CN" altLang="en-US" dirty="0"/>
          </a:p>
        </p:txBody>
      </p:sp>
      <p:sp>
        <p:nvSpPr>
          <p:cNvPr id="28" name="弧形 27"/>
          <p:cNvSpPr/>
          <p:nvPr/>
        </p:nvSpPr>
        <p:spPr>
          <a:xfrm flipH="1">
            <a:off x="-6876170" y="0"/>
            <a:ext cx="13714800" cy="13714800"/>
          </a:xfrm>
          <a:prstGeom prst="arc">
            <a:avLst>
              <a:gd name="adj1" fmla="val 11667376"/>
              <a:gd name="adj2" fmla="val 14369924"/>
            </a:avLst>
          </a:prstGeom>
          <a:noFill/>
          <a:ln w="38100" cap="rnd">
            <a:solidFill>
              <a:schemeClr val="accent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lvl="0" algn="ctr"/>
            <a:r>
              <a:rPr lang="en-US" altLang="zh-CN" dirty="0">
                <a:solidFill>
                  <a:schemeClr val="lt1"/>
                </a:solidFill>
              </a:rPr>
              <a:t>`</a:t>
            </a:r>
            <a:endParaRPr lang="zh-CN" altLang="en-US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52195" y="1149985"/>
            <a:ext cx="968502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</a:rPr>
              <a:t>1.</a:t>
            </a:r>
            <a:r>
              <a:rPr lang="zh-CN" altLang="en-US" sz="2000" dirty="0" smtClean="0">
                <a:latin typeface="+mn-ea"/>
              </a:rPr>
              <a:t>确定项目目标和需求：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(1)基于OpenCV读取摄像头显示画面，利用YOLO实现摄像头人体识别；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(2)在GUI界面中实时显示识别的结果，点击某一个人，可以实现对这个人的跟踪。即点击这个人的bounding box，他的颜色和剩下的将不一样，在界面上可以显示出这个被跟踪的人的bounding box信息。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(3)有一个按钮可以取消跟踪，当被跟踪的人离开画面时，自动取消跟踪；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2830" y="3314700"/>
            <a:ext cx="9684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</a:rPr>
              <a:t>2.</a:t>
            </a:r>
            <a:r>
              <a:rPr lang="zh-CN" altLang="en-US" sz="2000" dirty="0" smtClean="0">
                <a:latin typeface="+mn-ea"/>
              </a:rPr>
              <a:t>环境设置：安装OpenCV和YOLO，下载YOLO的权重文件和配置文件以进行物体检测。选择一个Python GUI库（本组</a:t>
            </a:r>
            <a:r>
              <a:rPr lang="zh-CN" altLang="en-US" sz="2000" dirty="0" smtClean="0">
                <a:latin typeface="+mn-ea"/>
              </a:rPr>
              <a:t>选择的是Tkinter）来创建GUI界面。</a:t>
            </a:r>
            <a:endParaRPr lang="zh-CN" altLang="en-US" sz="2000" dirty="0" smtClean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2830" y="4248150"/>
            <a:ext cx="91928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</a:rPr>
              <a:t>3</a:t>
            </a:r>
            <a:r>
              <a:rPr lang="zh-CN" altLang="en-US" sz="2000" dirty="0" smtClean="0">
                <a:latin typeface="+mn-ea"/>
              </a:rPr>
              <a:t>. 摄像头视频流处理：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使用OpenCV打开摄像头并捕获视频流。然后，将每一帧送入YOLO模型中进行物体检测，获取检测结果。（在展示时我们选择了输入视频文件来进行</a:t>
            </a:r>
            <a:r>
              <a:rPr lang="zh-CN" altLang="en-US" sz="2000" dirty="0" smtClean="0">
                <a:latin typeface="+mn-ea"/>
              </a:rPr>
              <a:t>演示）</a:t>
            </a:r>
            <a:endParaRPr lang="zh-CN" altLang="en-US" sz="2000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项目设计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052195" y="2464435"/>
            <a:ext cx="96850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dirty="0" smtClean="0">
                <a:latin typeface="+mn-ea"/>
              </a:rPr>
              <a:t>5</a:t>
            </a:r>
            <a:r>
              <a:rPr sz="2000" dirty="0" smtClean="0">
                <a:latin typeface="+mn-ea"/>
              </a:rPr>
              <a:t>. 对象跟踪</a:t>
            </a:r>
            <a:r>
              <a:rPr lang="zh-CN" sz="2000" dirty="0" smtClean="0">
                <a:latin typeface="+mn-ea"/>
              </a:rPr>
              <a:t>与取消跟踪</a:t>
            </a:r>
            <a:r>
              <a:rPr sz="2000" dirty="0" smtClean="0">
                <a:latin typeface="+mn-ea"/>
              </a:rPr>
              <a:t>：</a:t>
            </a:r>
            <a:endParaRPr sz="2000" dirty="0" smtClean="0">
              <a:latin typeface="+mn-ea"/>
            </a:endParaRPr>
          </a:p>
          <a:p>
            <a:pPr algn="l"/>
            <a:r>
              <a:rPr sz="2000" dirty="0" smtClean="0">
                <a:latin typeface="+mn-ea"/>
              </a:rPr>
              <a:t>实现对象跟踪的逻辑。使用</a:t>
            </a:r>
            <a:r>
              <a:rPr lang="en-US" sz="2000" dirty="0" smtClean="0">
                <a:latin typeface="+mn-ea"/>
              </a:rPr>
              <a:t>Deepsort</a:t>
            </a:r>
            <a:r>
              <a:rPr sz="2000" dirty="0" smtClean="0">
                <a:latin typeface="+mn-ea"/>
              </a:rPr>
              <a:t>跟踪算法来跟踪被点击的对象。当用户点击某个</a:t>
            </a:r>
            <a:r>
              <a:rPr lang="zh-CN" sz="2000" dirty="0" smtClean="0">
                <a:latin typeface="+mn-ea"/>
              </a:rPr>
              <a:t>对象</a:t>
            </a:r>
            <a:r>
              <a:rPr sz="2000" dirty="0" smtClean="0">
                <a:latin typeface="+mn-ea"/>
              </a:rPr>
              <a:t>时，开始跟踪该对象，并为其分配一个唯一的颜色。</a:t>
            </a:r>
            <a:r>
              <a:rPr lang="zh-CN" sz="2000" dirty="0" smtClean="0">
                <a:latin typeface="+mn-ea"/>
              </a:rPr>
              <a:t>创</a:t>
            </a:r>
            <a:r>
              <a:rPr lang="zh-CN" sz="2000" dirty="0" smtClean="0">
                <a:latin typeface="+mn-ea"/>
              </a:rPr>
              <a:t>建新函数来进行取消跟踪。</a:t>
            </a:r>
            <a:endParaRPr sz="2000" dirty="0" smtClean="0"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2830" y="4084955"/>
            <a:ext cx="96843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 dirty="0" smtClean="0">
                <a:latin typeface="+mn-ea"/>
              </a:rPr>
              <a:t>6</a:t>
            </a:r>
            <a:r>
              <a:rPr sz="2000" dirty="0" smtClean="0">
                <a:latin typeface="+mn-ea"/>
              </a:rPr>
              <a:t>. 项目整合和测试：</a:t>
            </a:r>
            <a:endParaRPr sz="2000" dirty="0" smtClean="0">
              <a:latin typeface="+mn-ea"/>
            </a:endParaRPr>
          </a:p>
          <a:p>
            <a:pPr algn="l"/>
            <a:r>
              <a:rPr sz="2000" dirty="0" smtClean="0">
                <a:latin typeface="+mn-ea"/>
              </a:rPr>
              <a:t>将所有组件整合到一个完整的项目中，并进行测试和调试，确保各个功能正常工作。</a:t>
            </a:r>
            <a:endParaRPr sz="2000" dirty="0" smtClean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2195" y="1155065"/>
            <a:ext cx="91217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 dirty="0" smtClean="0">
                <a:latin typeface="+mn-ea"/>
              </a:rPr>
              <a:t>4</a:t>
            </a:r>
            <a:r>
              <a:rPr lang="zh-CN" altLang="en-US" sz="2000" dirty="0" smtClean="0">
                <a:latin typeface="+mn-ea"/>
              </a:rPr>
              <a:t>. 显示识别结果：</a:t>
            </a:r>
            <a:endParaRPr lang="zh-CN" altLang="en-US" sz="2000" dirty="0" smtClean="0">
              <a:latin typeface="+mn-ea"/>
            </a:endParaRPr>
          </a:p>
          <a:p>
            <a:pPr algn="l"/>
            <a:r>
              <a:rPr lang="zh-CN" altLang="en-US" sz="2000" dirty="0" smtClean="0">
                <a:latin typeface="+mn-ea"/>
              </a:rPr>
              <a:t>将YOLO的检测结果在GUI界面中实时显示在一个窗口中。在每帧上绘制bounding boxes标签</a:t>
            </a:r>
            <a:r>
              <a:rPr lang="zh-CN" altLang="en-US" dirty="0" smtClean="0">
                <a:latin typeface="+mn-ea"/>
              </a:rPr>
              <a:t>。</a:t>
            </a:r>
            <a:endParaRPr lang="zh-CN" altLang="en-US" dirty="0" smtClean="0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/>
          <p:cNvSpPr>
            <a:spLocks noGrp="1"/>
          </p:cNvSpPr>
          <p:nvPr>
            <p:ph type="body" sz="quarter" idx="12"/>
          </p:nvPr>
        </p:nvSpPr>
        <p:spPr>
          <a:xfrm>
            <a:off x="918589" y="258636"/>
            <a:ext cx="2540132" cy="478155"/>
          </a:xfr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/>
              <a:t>项目实现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56640" y="913765"/>
            <a:ext cx="890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latin typeface="+mn-ea"/>
              </a:rPr>
              <a:t>1.</a:t>
            </a:r>
            <a:r>
              <a:rPr lang="zh-CN" altLang="en-US" dirty="0" smtClean="0">
                <a:latin typeface="+mn-ea"/>
              </a:rPr>
              <a:t>首先我们是从所给的资料链接里面学习和参考，然后在GitHub上挑选了一个合适的代码，copy下来后利用powershell和requirements.txt进行了环境配置和库函数的安装，并不断解决报错问题后实现了第一个摄像头人体识别与跟踪的要求。</a:t>
            </a:r>
            <a:endParaRPr lang="zh-CN" altLang="en-US" dirty="0" smtClean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0180" y="1811655"/>
            <a:ext cx="83743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dirty="0" smtClean="0">
                <a:latin typeface="+mn-ea"/>
              </a:rPr>
              <a:t>conda create  -n deepsort python = 3.7</a:t>
            </a:r>
            <a:endParaRPr lang="en-US" altLang="zh-CN" dirty="0" smtClean="0">
              <a:latin typeface="+mn-ea"/>
            </a:endParaRPr>
          </a:p>
          <a:p>
            <a:pPr algn="l"/>
            <a:r>
              <a:rPr lang="en-US" altLang="zh-CN" dirty="0" smtClean="0">
                <a:latin typeface="+mn-ea"/>
              </a:rPr>
              <a:t>conda activate deepsort</a:t>
            </a:r>
            <a:endParaRPr lang="en-US" altLang="zh-CN" dirty="0" smtClean="0">
              <a:latin typeface="+mn-ea"/>
            </a:endParaRPr>
          </a:p>
          <a:p>
            <a:pPr algn="l"/>
            <a:r>
              <a:rPr lang="en-US" altLang="zh-CN" dirty="0" smtClean="0">
                <a:latin typeface="+mn-ea"/>
              </a:rPr>
              <a:t>pip install -r  .\requirements.txt</a:t>
            </a:r>
            <a:endParaRPr lang="en-US" altLang="zh-CN" dirty="0" smtClean="0">
              <a:latin typeface="+mn-ea"/>
            </a:endParaRPr>
          </a:p>
          <a:p>
            <a:pPr algn="l"/>
            <a:r>
              <a:rPr lang="en-US" altLang="zh-CN" dirty="0" smtClean="0">
                <a:latin typeface="+mn-ea"/>
              </a:rPr>
              <a:t>python .\track.py -h                        </a:t>
            </a:r>
            <a:r>
              <a:rPr lang="en-US" altLang="zh-CN" dirty="0" smtClean="0">
                <a:latin typeface="+mn-ea"/>
              </a:rPr>
              <a:t>python .\track.py --source ..\test.mp4</a:t>
            </a:r>
            <a:endParaRPr lang="en-US" altLang="zh-CN" dirty="0" smtClean="0">
              <a:latin typeface="+mn-ea"/>
            </a:endParaRPr>
          </a:p>
        </p:txBody>
      </p:sp>
      <p:pic>
        <p:nvPicPr>
          <p:cNvPr id="7" name="图片 6" descr=")IFTI(Z4{J9IF5DD[7Q9LBO"/>
          <p:cNvPicPr>
            <a:picLocks noChangeAspect="1"/>
          </p:cNvPicPr>
          <p:nvPr/>
        </p:nvPicPr>
        <p:blipFill>
          <a:blip r:embed="rId1"/>
          <a:srcRect t="30001" b="7904"/>
          <a:stretch>
            <a:fillRect/>
          </a:stretch>
        </p:blipFill>
        <p:spPr>
          <a:xfrm>
            <a:off x="1440180" y="3010535"/>
            <a:ext cx="8011795" cy="32226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8534.251968503937}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KSO_WPP_MARK_KEY" val="3ba35b85-9e70-4519-afbb-61b70ceacf9c"/>
  <p:tag name="COMMONDATA" val="eyJoZGlkIjoiODViY2JkMjU3NGYzZTEwMzZmMGFkZWViYmNkYWU3NDIifQ==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2271</Words>
  <Application>WPS 演示</Application>
  <PresentationFormat>宽屏</PresentationFormat>
  <Paragraphs>122</Paragraphs>
  <Slides>15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Arial Unicode MS</vt:lpstr>
      <vt:lpstr>Century Gothic</vt:lpstr>
      <vt:lpstr>Office 主题​​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毛</cp:lastModifiedBy>
  <cp:revision>702</cp:revision>
  <dcterms:created xsi:type="dcterms:W3CDTF">2018-12-23T08:46:00Z</dcterms:created>
  <dcterms:modified xsi:type="dcterms:W3CDTF">2023-09-02T15:07:32Z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35110F1CEF734C92968C1466992620D2_13</vt:lpwstr>
  </property>
  <property fmtid="{D5CDD505-2E9C-101B-9397-08002B2CF9AE}" pid="12" name="KSOProductBuildVer">
    <vt:lpwstr>2052-11.1.0.14036</vt:lpwstr>
  </property>
</Properties>
</file>